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3"/>
  </p:notes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74" r:id="rId9"/>
    <p:sldId id="276" r:id="rId10"/>
    <p:sldId id="277" r:id="rId11"/>
    <p:sldId id="278" r:id="rId12"/>
    <p:sldId id="279" r:id="rId13"/>
    <p:sldId id="275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2585" autoAdjust="0"/>
  </p:normalViewPr>
  <p:slideViewPr>
    <p:cSldViewPr>
      <p:cViewPr varScale="1">
        <p:scale>
          <a:sx n="61" d="100"/>
          <a:sy n="61" d="100"/>
        </p:scale>
        <p:origin x="1098" y="7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DA067-1B4B-490E-9F27-0A6AE0B683D2}" type="datetimeFigureOut">
              <a:rPr lang="en-US" smtClean="0"/>
              <a:t>27-Mar-19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B355F-AEEF-4FEE-94C7-634893E45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46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B355F-AEEF-4FEE-94C7-634893E452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5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Sonika Rathi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Tool - </a:t>
            </a:r>
            <a:r>
              <a:rPr lang="en-US" dirty="0" smtClean="0"/>
              <a:t>Maven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200399"/>
          </a:xfrm>
        </p:spPr>
        <p:txBody>
          <a:bodyPr>
            <a:normAutofit/>
          </a:bodyPr>
          <a:lstStyle/>
          <a:p>
            <a:r>
              <a:rPr lang="en-US" dirty="0"/>
              <a:t>Maven uniquely identifies a project using </a:t>
            </a:r>
          </a:p>
          <a:p>
            <a:r>
              <a:rPr lang="en-US" dirty="0" err="1"/>
              <a:t>groupID</a:t>
            </a:r>
            <a:r>
              <a:rPr lang="en-US" dirty="0"/>
              <a:t>: Arbitrary project grouping identifier (no spaces or colons) </a:t>
            </a:r>
          </a:p>
          <a:p>
            <a:pPr lvl="1"/>
            <a:r>
              <a:rPr lang="en-US" dirty="0"/>
              <a:t>Usually loosely based on Java package </a:t>
            </a:r>
          </a:p>
          <a:p>
            <a:r>
              <a:rPr lang="en-US" dirty="0" err="1"/>
              <a:t>artfiactId</a:t>
            </a:r>
            <a:r>
              <a:rPr lang="en-US" dirty="0"/>
              <a:t>: Arbitrary name of project (no spaces or colons)</a:t>
            </a:r>
          </a:p>
          <a:p>
            <a:pPr lvl="1"/>
            <a:r>
              <a:rPr lang="en-US" dirty="0"/>
              <a:t>version: Version of project </a:t>
            </a:r>
          </a:p>
          <a:p>
            <a:pPr lvl="1"/>
            <a:r>
              <a:rPr lang="en-US" dirty="0"/>
              <a:t>Format {Major}.{Minor</a:t>
            </a:r>
            <a:r>
              <a:rPr lang="en-US" dirty="0" smtClean="0"/>
              <a:t>}.{Maintenance} </a:t>
            </a:r>
            <a:endParaRPr lang="en-US" dirty="0"/>
          </a:p>
          <a:p>
            <a:pPr lvl="1"/>
            <a:r>
              <a:rPr lang="en-US" dirty="0"/>
              <a:t>Add ‘-SNAPSHOT ‘ to identify in development </a:t>
            </a:r>
          </a:p>
          <a:p>
            <a:r>
              <a:rPr lang="en-US" dirty="0"/>
              <a:t>GAV Syntax: </a:t>
            </a:r>
            <a:r>
              <a:rPr lang="en-US" dirty="0" err="1"/>
              <a:t>groupId:artifactId:version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/>
              <a:t>Name (GAV)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4800600"/>
            <a:ext cx="10668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40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Tool - </a:t>
            </a:r>
            <a:r>
              <a:rPr lang="en-US" dirty="0" smtClean="0"/>
              <a:t>Maven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Build type identified using the “packaging” element </a:t>
            </a:r>
          </a:p>
          <a:p>
            <a:r>
              <a:rPr lang="en-US" dirty="0"/>
              <a:t>Tells Maven how to build the project </a:t>
            </a:r>
          </a:p>
          <a:p>
            <a:r>
              <a:rPr lang="en-US" dirty="0"/>
              <a:t>Example packaging types: – </a:t>
            </a:r>
            <a:r>
              <a:rPr lang="en-US" dirty="0" err="1"/>
              <a:t>pom</a:t>
            </a:r>
            <a:r>
              <a:rPr lang="en-US" dirty="0"/>
              <a:t>, jar, war, ear, etc.</a:t>
            </a:r>
          </a:p>
          <a:p>
            <a:r>
              <a:rPr lang="en-US" dirty="0"/>
              <a:t>Default is jar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Packaging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326071"/>
            <a:ext cx="10134600" cy="211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4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Tool - </a:t>
            </a:r>
            <a:r>
              <a:rPr lang="en-US" dirty="0" smtClean="0"/>
              <a:t>Maven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Maven has 1st class multi-module support </a:t>
            </a:r>
          </a:p>
          <a:p>
            <a:r>
              <a:rPr lang="en-US" dirty="0"/>
              <a:t>Each maven project creates 1 primary artifact </a:t>
            </a:r>
          </a:p>
          <a:p>
            <a:r>
              <a:rPr lang="en-US" dirty="0"/>
              <a:t>A parent </a:t>
            </a:r>
            <a:r>
              <a:rPr lang="en-US" dirty="0" err="1"/>
              <a:t>pom</a:t>
            </a:r>
            <a:r>
              <a:rPr lang="en-US" dirty="0"/>
              <a:t> is used to group modules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Multi Module Projects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3276600"/>
            <a:ext cx="3772493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9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Tool - </a:t>
            </a:r>
            <a:r>
              <a:rPr lang="en-US" dirty="0" smtClean="0"/>
              <a:t>Maven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>
            <a:normAutofit/>
          </a:bodyPr>
          <a:lstStyle/>
          <a:p>
            <a:r>
              <a:rPr lang="en-US" i="1" dirty="0" err="1"/>
              <a:t>mvn</a:t>
            </a:r>
            <a:r>
              <a:rPr lang="en-US" i="1" dirty="0"/>
              <a:t> install</a:t>
            </a:r>
          </a:p>
          <a:p>
            <a:pPr lvl="1"/>
            <a:r>
              <a:rPr lang="en-US" dirty="0" smtClean="0"/>
              <a:t>Invokes </a:t>
            </a:r>
            <a:r>
              <a:rPr lang="en-US" dirty="0"/>
              <a:t>generate* and compile, test, package, integration-test, install </a:t>
            </a:r>
          </a:p>
          <a:p>
            <a:r>
              <a:rPr lang="en-US" i="1" dirty="0" err="1"/>
              <a:t>mvn</a:t>
            </a:r>
            <a:r>
              <a:rPr lang="en-US" i="1" dirty="0"/>
              <a:t> clean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Invokes just clean </a:t>
            </a:r>
          </a:p>
          <a:p>
            <a:r>
              <a:rPr lang="en-US" i="1" dirty="0" err="1"/>
              <a:t>mvn</a:t>
            </a:r>
            <a:r>
              <a:rPr lang="en-US" i="1" dirty="0"/>
              <a:t> clean compile </a:t>
            </a:r>
          </a:p>
          <a:p>
            <a:pPr lvl="1"/>
            <a:r>
              <a:rPr lang="en-US" dirty="0"/>
              <a:t>Clean old builds and execute generate*, compile </a:t>
            </a:r>
          </a:p>
          <a:p>
            <a:r>
              <a:rPr lang="en-US" i="1" dirty="0" err="1"/>
              <a:t>mvn</a:t>
            </a:r>
            <a:r>
              <a:rPr lang="en-US" i="1" dirty="0"/>
              <a:t> compile install </a:t>
            </a:r>
          </a:p>
          <a:p>
            <a:pPr lvl="1"/>
            <a:r>
              <a:rPr lang="en-US" dirty="0"/>
              <a:t>invokes generate*, compile, test, integration-test, package, install </a:t>
            </a:r>
          </a:p>
          <a:p>
            <a:r>
              <a:rPr lang="en-US" i="1" dirty="0" err="1"/>
              <a:t>mvn</a:t>
            </a:r>
            <a:r>
              <a:rPr lang="en-US" i="1" dirty="0"/>
              <a:t> test clean </a:t>
            </a:r>
          </a:p>
          <a:p>
            <a:pPr lvl="1"/>
            <a:r>
              <a:rPr lang="en-US" dirty="0"/>
              <a:t>Invokes generate*, compile, test then clean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Example Maven Goals</a:t>
            </a:r>
          </a:p>
        </p:txBody>
      </p:sp>
    </p:spTree>
    <p:extLst>
      <p:ext uri="{BB962C8B-B14F-4D97-AF65-F5344CB8AC3E}">
        <p14:creationId xmlns:p14="http://schemas.microsoft.com/office/powerpoint/2010/main" val="168713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Tool - </a:t>
            </a:r>
            <a:r>
              <a:rPr lang="en-US" dirty="0" err="1"/>
              <a:t>Gradle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952999"/>
          </a:xfrm>
        </p:spPr>
        <p:txBody>
          <a:bodyPr>
            <a:normAutofit/>
          </a:bodyPr>
          <a:lstStyle/>
          <a:p>
            <a:r>
              <a:rPr lang="en-US" dirty="0" err="1"/>
              <a:t>Gradle</a:t>
            </a:r>
            <a:r>
              <a:rPr lang="en-US" dirty="0"/>
              <a:t> is an open-source build automation tool focused on flexibility and performance</a:t>
            </a:r>
          </a:p>
          <a:p>
            <a:r>
              <a:rPr lang="en-US" dirty="0" err="1"/>
              <a:t>Gradle</a:t>
            </a:r>
            <a:r>
              <a:rPr lang="en-US" dirty="0"/>
              <a:t> build scripts are written in Domain Specific Language [DSL], i.e. Groovy</a:t>
            </a:r>
          </a:p>
          <a:p>
            <a:r>
              <a:rPr lang="en-US" dirty="0"/>
              <a:t>Groovy resembles Java </a:t>
            </a:r>
          </a:p>
          <a:p>
            <a:r>
              <a:rPr lang="en-US" dirty="0"/>
              <a:t>Every Java program is also a valid Groovy program, Groovy offers options for writing programs with substantially easier syntax</a:t>
            </a:r>
          </a:p>
          <a:p>
            <a:r>
              <a:rPr lang="en-US" dirty="0"/>
              <a:t>Why Consider </a:t>
            </a:r>
            <a:r>
              <a:rPr lang="en-US" dirty="0" err="1"/>
              <a:t>Gradle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High performance</a:t>
            </a:r>
          </a:p>
          <a:p>
            <a:pPr lvl="2"/>
            <a:r>
              <a:rPr lang="en-US" dirty="0"/>
              <a:t>It is very specific on running only required tasks; which have been changed</a:t>
            </a:r>
          </a:p>
          <a:p>
            <a:pPr lvl="2"/>
            <a:r>
              <a:rPr lang="en-US" dirty="0"/>
              <a:t>Build cache helps to reuse tasks outputs from previous run </a:t>
            </a:r>
          </a:p>
          <a:p>
            <a:pPr lvl="2"/>
            <a:r>
              <a:rPr lang="en-US" dirty="0"/>
              <a:t>It has ability to have shared build cache within different machine</a:t>
            </a:r>
          </a:p>
          <a:p>
            <a:pPr lvl="1"/>
            <a:r>
              <a:rPr lang="en-US" dirty="0"/>
              <a:t>JVM foundation</a:t>
            </a:r>
          </a:p>
          <a:p>
            <a:pPr lvl="2"/>
            <a:r>
              <a:rPr lang="en-US" dirty="0"/>
              <a:t>It has JVM Foundation; where using Java Development Kit is Must</a:t>
            </a:r>
          </a:p>
          <a:p>
            <a:pPr lvl="2"/>
            <a:r>
              <a:rPr lang="en-US" dirty="0"/>
              <a:t>Benefits to use of standard Java API’s in build logic</a:t>
            </a:r>
          </a:p>
          <a:p>
            <a:pPr lvl="2"/>
            <a:r>
              <a:rPr lang="en-US" dirty="0"/>
              <a:t>However it is not limited to Java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err="1" smtClean="0"/>
              <a:t>Gradle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84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Tool - </a:t>
            </a:r>
            <a:r>
              <a:rPr lang="en-US" dirty="0" err="1"/>
              <a:t>Gradle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core concepts of </a:t>
            </a:r>
            <a:r>
              <a:rPr lang="en-US" dirty="0" err="1"/>
              <a:t>Gradle</a:t>
            </a:r>
            <a:r>
              <a:rPr lang="en-US" dirty="0"/>
              <a:t> are tasks and the dependencies between them</a:t>
            </a:r>
          </a:p>
          <a:p>
            <a:r>
              <a:rPr lang="en-US" dirty="0"/>
              <a:t>Based on these, </a:t>
            </a:r>
            <a:r>
              <a:rPr lang="en-US" dirty="0" err="1"/>
              <a:t>Gradle</a:t>
            </a:r>
            <a:r>
              <a:rPr lang="en-US" dirty="0"/>
              <a:t> calculates a directed, acyclic graph to determine which tasks have to be executed in which order </a:t>
            </a:r>
          </a:p>
          <a:p>
            <a:r>
              <a:rPr lang="en-US" dirty="0"/>
              <a:t>This is necessary since this graph can change through custom tasks, additional plug-ins, or the modification of existing dependencies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Gradle</a:t>
            </a:r>
            <a:r>
              <a:rPr lang="en-US" dirty="0" smtClean="0"/>
              <a:t>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181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Tool - </a:t>
            </a:r>
            <a:r>
              <a:rPr lang="en-US" dirty="0" err="1"/>
              <a:t>Gradle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Gradle</a:t>
            </a:r>
            <a:r>
              <a:rPr lang="en-US" dirty="0"/>
              <a:t> also offers the option to extend its functionality by embedding plug-ins</a:t>
            </a:r>
          </a:p>
          <a:p>
            <a:endParaRPr lang="en-US" dirty="0"/>
          </a:p>
          <a:p>
            <a:r>
              <a:rPr lang="en-US" dirty="0"/>
              <a:t>This allows the developer to embed support of other programming languages like Groovy, C++, or Objective-C in </a:t>
            </a:r>
            <a:r>
              <a:rPr lang="en-US" dirty="0" err="1"/>
              <a:t>Gradle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Gradle</a:t>
            </a:r>
            <a:r>
              <a:rPr lang="en-US" dirty="0" smtClean="0"/>
              <a:t> offerings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98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Tool - </a:t>
            </a:r>
            <a:r>
              <a:rPr lang="en-US" dirty="0" err="1"/>
              <a:t>Gradle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>
            <a:normAutofit/>
          </a:bodyPr>
          <a:lstStyle/>
          <a:p>
            <a:r>
              <a:rPr lang="en-US" dirty="0"/>
              <a:t>Extensibility</a:t>
            </a:r>
          </a:p>
          <a:p>
            <a:pPr lvl="1"/>
            <a:r>
              <a:rPr lang="en-US" dirty="0"/>
              <a:t>You can readily extend </a:t>
            </a:r>
            <a:r>
              <a:rPr lang="en-US" dirty="0" err="1"/>
              <a:t>Gradle</a:t>
            </a:r>
            <a:r>
              <a:rPr lang="en-US" dirty="0"/>
              <a:t> to provide your own task types or even build model</a:t>
            </a:r>
          </a:p>
          <a:p>
            <a:r>
              <a:rPr lang="en-US" dirty="0"/>
              <a:t>IDE Support</a:t>
            </a:r>
          </a:p>
          <a:p>
            <a:pPr lvl="1"/>
            <a:r>
              <a:rPr lang="en-US" dirty="0"/>
              <a:t>Several major IDEs allow you to import </a:t>
            </a:r>
            <a:r>
              <a:rPr lang="en-US" dirty="0" err="1"/>
              <a:t>Gradle</a:t>
            </a:r>
            <a:r>
              <a:rPr lang="en-US" dirty="0"/>
              <a:t> builds and interact with them</a:t>
            </a:r>
          </a:p>
          <a:p>
            <a:pPr lvl="1"/>
            <a:r>
              <a:rPr lang="en-US" dirty="0"/>
              <a:t>Example: Android Studio, IntelliJ IDEA, Eclipse, and NetBeans</a:t>
            </a:r>
          </a:p>
          <a:p>
            <a:r>
              <a:rPr lang="en-US" dirty="0"/>
              <a:t>Insight</a:t>
            </a:r>
          </a:p>
          <a:p>
            <a:pPr lvl="1"/>
            <a:r>
              <a:rPr lang="en-US" dirty="0"/>
              <a:t>Build scans provide extensive information about a build run that you can use to identify build issues</a:t>
            </a:r>
          </a:p>
          <a:p>
            <a:pPr lvl="1"/>
            <a:r>
              <a:rPr lang="en-US" dirty="0"/>
              <a:t>They are particularly good at helping you to identify problems with a build’s performance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Gradle</a:t>
            </a:r>
            <a:r>
              <a:rPr lang="en-US" dirty="0" smtClean="0"/>
              <a:t> benefits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400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Tool - </a:t>
            </a:r>
            <a:r>
              <a:rPr lang="en-US" dirty="0" err="1"/>
              <a:t>Gradle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952999"/>
          </a:xfrm>
        </p:spPr>
        <p:txBody>
          <a:bodyPr>
            <a:normAutofit/>
          </a:bodyPr>
          <a:lstStyle/>
          <a:p>
            <a:r>
              <a:rPr lang="en-US" dirty="0" err="1"/>
              <a:t>Gradle</a:t>
            </a:r>
            <a:r>
              <a:rPr lang="en-US" dirty="0"/>
              <a:t> is a general-purpose build tool</a:t>
            </a:r>
          </a:p>
          <a:p>
            <a:pPr lvl="1"/>
            <a:r>
              <a:rPr lang="en-US" dirty="0"/>
              <a:t>Currently it supports Maven- and Ivy-compatible repositories and the filesystem</a:t>
            </a:r>
          </a:p>
          <a:p>
            <a:pPr lvl="1"/>
            <a:r>
              <a:rPr lang="en-US" dirty="0"/>
              <a:t>It supports create and publish custom plugins to encapsulate own conventions and build functionality</a:t>
            </a:r>
          </a:p>
          <a:p>
            <a:r>
              <a:rPr lang="en-US" dirty="0"/>
              <a:t>The core model is based on tasks</a:t>
            </a:r>
          </a:p>
          <a:p>
            <a:pPr lvl="1"/>
            <a:r>
              <a:rPr lang="en-US" dirty="0"/>
              <a:t>Directed Acyclic Graphs (DAGs) of tasks </a:t>
            </a:r>
          </a:p>
          <a:p>
            <a:pPr lvl="1"/>
            <a:r>
              <a:rPr lang="en-US" dirty="0"/>
              <a:t>Once the task graph has been created</a:t>
            </a:r>
          </a:p>
          <a:p>
            <a:pPr lvl="1"/>
            <a:r>
              <a:rPr lang="en-US" dirty="0"/>
              <a:t>It determines which tasks need to be run in which order and then proceeds to execute them</a:t>
            </a:r>
          </a:p>
          <a:p>
            <a:pPr lvl="1"/>
            <a:r>
              <a:rPr lang="en-US" dirty="0"/>
              <a:t>Example of a Graph</a:t>
            </a:r>
          </a:p>
          <a:p>
            <a:pPr lvl="1"/>
            <a:r>
              <a:rPr lang="en-US" dirty="0"/>
              <a:t>Tasks Consists of:</a:t>
            </a:r>
          </a:p>
          <a:p>
            <a:pPr lvl="2"/>
            <a:r>
              <a:rPr lang="en-US" dirty="0"/>
              <a:t>Action : To perform something</a:t>
            </a:r>
          </a:p>
          <a:p>
            <a:pPr lvl="2"/>
            <a:r>
              <a:rPr lang="en-US" dirty="0"/>
              <a:t>Input : values to action</a:t>
            </a:r>
          </a:p>
          <a:p>
            <a:pPr lvl="2"/>
            <a:r>
              <a:rPr lang="en-US" dirty="0"/>
              <a:t>Output : generated by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Gradle</a:t>
            </a:r>
            <a:r>
              <a:rPr lang="en-US" dirty="0" smtClean="0"/>
              <a:t> DAG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7772400" y="3733799"/>
            <a:ext cx="3357563" cy="2910767"/>
            <a:chOff x="8301037" y="2329579"/>
            <a:chExt cx="3561282" cy="4321057"/>
          </a:xfrm>
        </p:grpSpPr>
        <p:sp>
          <p:nvSpPr>
            <p:cNvPr id="6" name="Flowchart: Terminator 5"/>
            <p:cNvSpPr/>
            <p:nvPr/>
          </p:nvSpPr>
          <p:spPr>
            <a:xfrm>
              <a:off x="8301037" y="3309647"/>
              <a:ext cx="1600200" cy="609600"/>
            </a:xfrm>
            <a:prstGeom prst="flowChartTerminator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Task 4</a:t>
              </a:r>
            </a:p>
          </p:txBody>
        </p:sp>
        <p:sp>
          <p:nvSpPr>
            <p:cNvPr id="7" name="Flowchart: Terminator 6"/>
            <p:cNvSpPr/>
            <p:nvPr/>
          </p:nvSpPr>
          <p:spPr>
            <a:xfrm>
              <a:off x="9305977" y="4221784"/>
              <a:ext cx="1600200" cy="609600"/>
            </a:xfrm>
            <a:prstGeom prst="flowChartTerminator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Task 3</a:t>
              </a:r>
            </a:p>
          </p:txBody>
        </p:sp>
        <p:sp>
          <p:nvSpPr>
            <p:cNvPr id="8" name="Flowchart: Terminator 7"/>
            <p:cNvSpPr/>
            <p:nvPr/>
          </p:nvSpPr>
          <p:spPr>
            <a:xfrm>
              <a:off x="9305977" y="2329579"/>
              <a:ext cx="1600200" cy="609600"/>
            </a:xfrm>
            <a:prstGeom prst="flowChartTerminator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Task n</a:t>
              </a:r>
            </a:p>
          </p:txBody>
        </p:sp>
        <p:sp>
          <p:nvSpPr>
            <p:cNvPr id="9" name="Flowchart: Terminator 8"/>
            <p:cNvSpPr/>
            <p:nvPr/>
          </p:nvSpPr>
          <p:spPr>
            <a:xfrm>
              <a:off x="9312223" y="5146888"/>
              <a:ext cx="1600200" cy="609600"/>
            </a:xfrm>
            <a:prstGeom prst="flowChartTerminator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Task 2</a:t>
              </a:r>
            </a:p>
          </p:txBody>
        </p:sp>
        <p:sp>
          <p:nvSpPr>
            <p:cNvPr id="10" name="Flowchart: Terminator 9"/>
            <p:cNvSpPr/>
            <p:nvPr/>
          </p:nvSpPr>
          <p:spPr>
            <a:xfrm>
              <a:off x="9365025" y="6041036"/>
              <a:ext cx="1600200" cy="609600"/>
            </a:xfrm>
            <a:prstGeom prst="flowChartTerminator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Task 1</a:t>
              </a:r>
              <a:endParaRPr 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" name="Flowchart: Terminator 10"/>
            <p:cNvSpPr/>
            <p:nvPr/>
          </p:nvSpPr>
          <p:spPr>
            <a:xfrm>
              <a:off x="10262119" y="3309647"/>
              <a:ext cx="1600200" cy="609600"/>
            </a:xfrm>
            <a:prstGeom prst="flowChartTerminator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Task 5</a:t>
              </a:r>
            </a:p>
          </p:txBody>
        </p:sp>
        <p:cxnSp>
          <p:nvCxnSpPr>
            <p:cNvPr id="13" name="Straight Arrow Connector 12"/>
            <p:cNvCxnSpPr>
              <a:stCxn id="10" idx="0"/>
            </p:cNvCxnSpPr>
            <p:nvPr/>
          </p:nvCxnSpPr>
          <p:spPr>
            <a:xfrm flipH="1" flipV="1">
              <a:off x="10160000" y="5756488"/>
              <a:ext cx="5125" cy="2845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10154875" y="4831384"/>
              <a:ext cx="5125" cy="2845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7" idx="0"/>
            </p:cNvCxnSpPr>
            <p:nvPr/>
          </p:nvCxnSpPr>
          <p:spPr>
            <a:xfrm flipH="1" flipV="1">
              <a:off x="9149935" y="3930623"/>
              <a:ext cx="956142" cy="29116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11" idx="2"/>
            </p:cNvCxnSpPr>
            <p:nvPr/>
          </p:nvCxnSpPr>
          <p:spPr>
            <a:xfrm flipV="1">
              <a:off x="10068700" y="3919247"/>
              <a:ext cx="993519" cy="3077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6" idx="0"/>
              <a:endCxn id="8" idx="2"/>
            </p:cNvCxnSpPr>
            <p:nvPr/>
          </p:nvCxnSpPr>
          <p:spPr>
            <a:xfrm flipV="1">
              <a:off x="9101137" y="2939179"/>
              <a:ext cx="1004940" cy="3704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1" idx="0"/>
            </p:cNvCxnSpPr>
            <p:nvPr/>
          </p:nvCxnSpPr>
          <p:spPr>
            <a:xfrm flipH="1" flipV="1">
              <a:off x="10106077" y="2958506"/>
              <a:ext cx="956142" cy="35114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442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Tool - </a:t>
            </a:r>
            <a:r>
              <a:rPr lang="en-US" dirty="0" err="1"/>
              <a:t>Gradle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 err="1"/>
              <a:t>Gradle</a:t>
            </a:r>
            <a:r>
              <a:rPr lang="en-US" dirty="0"/>
              <a:t> has several fixed build phases </a:t>
            </a:r>
          </a:p>
          <a:p>
            <a:pPr lvl="1"/>
            <a:r>
              <a:rPr lang="en-US" dirty="0"/>
              <a:t>It evaluates and executes build scripts in Three Phases</a:t>
            </a:r>
          </a:p>
          <a:p>
            <a:pPr lvl="1"/>
            <a:r>
              <a:rPr lang="en-US" dirty="0"/>
              <a:t>Initialization : Set-up environment &amp; Identify which Projects will be part of it</a:t>
            </a:r>
          </a:p>
          <a:p>
            <a:pPr lvl="1"/>
            <a:r>
              <a:rPr lang="en-US" dirty="0"/>
              <a:t>Configuration: Construct Task graph and then Identify task to be executed in defined order</a:t>
            </a:r>
          </a:p>
          <a:p>
            <a:pPr lvl="1"/>
            <a:r>
              <a:rPr lang="en-US" dirty="0"/>
              <a:t>Execution: Run the task</a:t>
            </a:r>
          </a:p>
          <a:p>
            <a:r>
              <a:rPr lang="en-US" dirty="0" err="1"/>
              <a:t>Gradle</a:t>
            </a:r>
            <a:r>
              <a:rPr lang="en-US" dirty="0"/>
              <a:t> is extensible in more ways than one</a:t>
            </a:r>
          </a:p>
          <a:p>
            <a:pPr lvl="1"/>
            <a:r>
              <a:rPr lang="en-US" dirty="0"/>
              <a:t>It allows you to Custom Task Types – Define your own Task Types</a:t>
            </a:r>
          </a:p>
          <a:p>
            <a:pPr lvl="1"/>
            <a:r>
              <a:rPr lang="en-US" dirty="0"/>
              <a:t>Custom Task Actions</a:t>
            </a:r>
          </a:p>
          <a:p>
            <a:pPr lvl="1"/>
            <a:r>
              <a:rPr lang="en-US" dirty="0"/>
              <a:t>Extra Properties on Projects and Tasks </a:t>
            </a:r>
          </a:p>
          <a:p>
            <a:pPr lvl="1"/>
            <a:r>
              <a:rPr lang="en-US" dirty="0"/>
              <a:t>Custom Conventions – User friendly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Maven</a:t>
            </a:r>
          </a:p>
          <a:p>
            <a:r>
              <a:rPr lang="en-IN" dirty="0" err="1" smtClean="0"/>
              <a:t>Gradle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Build Tools – Maven and </a:t>
            </a:r>
            <a:r>
              <a:rPr lang="en-US" dirty="0" err="1"/>
              <a:t>Gradle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Tool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/>
              <a:t>Gradle</a:t>
            </a:r>
            <a:r>
              <a:rPr lang="en-IN" dirty="0"/>
              <a:t> vs Maven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C566BBEE-9CA3-431E-8D00-65909851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375058"/>
              </p:ext>
            </p:extLst>
          </p:nvPr>
        </p:nvGraphicFramePr>
        <p:xfrm>
          <a:off x="725557" y="1709531"/>
          <a:ext cx="9819860" cy="46547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09930">
                  <a:extLst>
                    <a:ext uri="{9D8B030D-6E8A-4147-A177-3AD203B41FA5}">
                      <a16:colId xmlns="" xmlns:a16="http://schemas.microsoft.com/office/drawing/2014/main" val="2699096558"/>
                    </a:ext>
                  </a:extLst>
                </a:gridCol>
                <a:gridCol w="4909930">
                  <a:extLst>
                    <a:ext uri="{9D8B030D-6E8A-4147-A177-3AD203B41FA5}">
                      <a16:colId xmlns="" xmlns:a16="http://schemas.microsoft.com/office/drawing/2014/main" val="2947862457"/>
                    </a:ext>
                  </a:extLst>
                </a:gridCol>
              </a:tblGrid>
              <a:tr h="67483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Gradle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Maven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16496893"/>
                  </a:ext>
                </a:extLst>
              </a:tr>
              <a:tr h="1231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Flexibility: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Flexibility on Conventions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User Friendly &amp; Customized</a:t>
                      </a:r>
                    </a:p>
                    <a:p>
                      <a:endParaRPr lang="en-US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Flexibility: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No flexibility on Conventions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It is rigid </a:t>
                      </a:r>
                    </a:p>
                    <a:p>
                      <a:endParaRPr lang="en-US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92539489"/>
                  </a:ext>
                </a:extLst>
              </a:tr>
              <a:tr h="1231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Performance: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It process only the files has been changed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Reusability by working with Build Cache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Shipping is faster</a:t>
                      </a:r>
                      <a:endParaRPr lang="en-US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Performance: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It process the complete build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No Build Cache concept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Shipping is slow as compared to Gradle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85704593"/>
                  </a:ext>
                </a:extLst>
              </a:tr>
              <a:tr h="1516157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User Experience: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IDE Support : Is in evolving Stage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CLI : Modern CLI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User Experience: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IDE Support : Is mature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CLI solution is classic in comparison with Gradle</a:t>
                      </a:r>
                    </a:p>
                    <a:p>
                      <a:endParaRPr lang="en-US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40689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3883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Tool - </a:t>
            </a:r>
            <a:r>
              <a:rPr lang="en-US" dirty="0" smtClean="0"/>
              <a:t>Maven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rmAutofit/>
          </a:bodyPr>
          <a:lstStyle/>
          <a:p>
            <a:r>
              <a:rPr lang="en-US" dirty="0"/>
              <a:t>Maven, a Yiddish word meaning accumulator of knowledge</a:t>
            </a:r>
          </a:p>
          <a:p>
            <a:r>
              <a:rPr lang="en-US" dirty="0"/>
              <a:t>Originally started as an attempt to simplify the build processes in the Jakarta Turbine project</a:t>
            </a:r>
          </a:p>
          <a:p>
            <a:r>
              <a:rPr lang="en-US" dirty="0"/>
              <a:t>Concept behind building Maven?</a:t>
            </a:r>
          </a:p>
          <a:p>
            <a:pPr lvl="1"/>
            <a:r>
              <a:rPr lang="en-US" dirty="0"/>
              <a:t>There were several projects each with their own Ant build files that were all slightly different and JARs were checked into CVS </a:t>
            </a:r>
          </a:p>
          <a:p>
            <a:pPr lvl="1"/>
            <a:r>
              <a:rPr lang="en-US" dirty="0"/>
              <a:t>Need of a standard way to build the projects, a clear definition of what the project consisted of, an easy way to publish project information and a way to share JARs across several projects</a:t>
            </a:r>
          </a:p>
          <a:p>
            <a:r>
              <a:rPr lang="en-US" dirty="0"/>
              <a:t> The result is a tool that can now be used for building and managing any Java-based </a:t>
            </a:r>
            <a:r>
              <a:rPr lang="en-US" dirty="0" smtClean="0"/>
              <a:t>project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Tool - </a:t>
            </a:r>
            <a:r>
              <a:rPr lang="en-US" dirty="0" smtClean="0"/>
              <a:t>Maven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rmAutofit/>
          </a:bodyPr>
          <a:lstStyle/>
          <a:p>
            <a:r>
              <a:rPr lang="en-US" dirty="0"/>
              <a:t>With maven, day-to-day work of Java developers get easier and generally it help with the understanding of any Java-based project</a:t>
            </a:r>
          </a:p>
          <a:p>
            <a:r>
              <a:rPr lang="en-US" dirty="0"/>
              <a:t>Maven addresses two aspects of building software</a:t>
            </a:r>
          </a:p>
          <a:p>
            <a:pPr lvl="1"/>
            <a:r>
              <a:rPr lang="en-US" dirty="0"/>
              <a:t>describes how software is built</a:t>
            </a:r>
          </a:p>
          <a:p>
            <a:pPr lvl="1"/>
            <a:r>
              <a:rPr lang="en-US" dirty="0"/>
              <a:t>describes its dependencies</a:t>
            </a:r>
          </a:p>
          <a:p>
            <a:endParaRPr lang="en-US" dirty="0" smtClean="0"/>
          </a:p>
          <a:p>
            <a:r>
              <a:rPr lang="en-US" dirty="0"/>
              <a:t>Maven can also be used to build and manage projects written in C#, Ruby, Scala, and other languages</a:t>
            </a:r>
          </a:p>
          <a:p>
            <a:endParaRPr lang="en-US" dirty="0"/>
          </a:p>
          <a:p>
            <a:r>
              <a:rPr lang="en-US" dirty="0"/>
              <a:t>The Maven project is hosted by the Apache Software Foundation, where it was formerly part of the Jakarta Project</a:t>
            </a:r>
          </a:p>
          <a:p>
            <a:endParaRPr lang="en-US" dirty="0"/>
          </a:p>
          <a:p>
            <a:r>
              <a:rPr lang="en-US" dirty="0"/>
              <a:t>And Initial Release of Maven was : 13 July 2004; 14 years ago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1049328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Tool - </a:t>
            </a:r>
            <a:r>
              <a:rPr lang="en-US" dirty="0" smtClean="0"/>
              <a:t>Maven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Maven is a software which collects all your dependency find it from all over internet compile your classes and provide you the final jar/war</a:t>
            </a:r>
          </a:p>
          <a:p>
            <a:r>
              <a:rPr lang="en-US" dirty="0"/>
              <a:t>JAR: Java Archive Files</a:t>
            </a:r>
          </a:p>
          <a:p>
            <a:r>
              <a:rPr lang="en-US" dirty="0"/>
              <a:t>WAR: Web Application Resource or Web Application Achieve Files</a:t>
            </a:r>
          </a:p>
          <a:p>
            <a:r>
              <a:rPr lang="en-US" dirty="0"/>
              <a:t>EAR: Enterprise Archive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2253534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Tool - </a:t>
            </a:r>
            <a:r>
              <a:rPr lang="en-US" dirty="0" smtClean="0"/>
              <a:t>Maven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Making the build process easy</a:t>
            </a:r>
          </a:p>
          <a:p>
            <a:r>
              <a:rPr lang="en-US" dirty="0"/>
              <a:t>Providing a uniform build system</a:t>
            </a:r>
          </a:p>
          <a:p>
            <a:r>
              <a:rPr lang="en-US" dirty="0"/>
              <a:t>Providing quality project information</a:t>
            </a:r>
          </a:p>
          <a:p>
            <a:r>
              <a:rPr lang="en-US" dirty="0"/>
              <a:t>Providing guidelines for best practices development</a:t>
            </a:r>
          </a:p>
          <a:p>
            <a:r>
              <a:rPr lang="en-US" dirty="0"/>
              <a:t>Allowing transparent migration to new features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83662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Tool - </a:t>
            </a:r>
            <a:r>
              <a:rPr lang="en-US" dirty="0" smtClean="0"/>
              <a:t>Maven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Currently, Maven is likely the most widely used build tool for Java especially in large enterprises </a:t>
            </a:r>
          </a:p>
          <a:p>
            <a:r>
              <a:rPr lang="en-US" dirty="0"/>
              <a:t>Maven default life cycle comprises a number of predefined and fixed phases </a:t>
            </a:r>
          </a:p>
          <a:p>
            <a:pPr lvl="1"/>
            <a:r>
              <a:rPr lang="en-US" dirty="0"/>
              <a:t>First, the source files are verified, and the build is initialized</a:t>
            </a:r>
          </a:p>
          <a:p>
            <a:pPr lvl="1"/>
            <a:r>
              <a:rPr lang="en-US" dirty="0"/>
              <a:t>Subsequently, the sources and resources are compiled and processed</a:t>
            </a:r>
          </a:p>
          <a:p>
            <a:pPr lvl="1"/>
            <a:r>
              <a:rPr lang="en-US" dirty="0"/>
              <a:t>The same happens with test sources and resources</a:t>
            </a:r>
          </a:p>
          <a:p>
            <a:pPr lvl="1"/>
            <a:r>
              <a:rPr lang="en-US" dirty="0"/>
              <a:t>Afterwards, the result is packaged, and optionally an integration test is run </a:t>
            </a:r>
          </a:p>
          <a:p>
            <a:pPr lvl="1"/>
            <a:r>
              <a:rPr lang="en-US" dirty="0"/>
              <a:t>Finally, the result can be verified, installed, and deployed in an artifact repository</a:t>
            </a:r>
          </a:p>
          <a:p>
            <a:endParaRPr lang="en-US" dirty="0"/>
          </a:p>
          <a:p>
            <a:r>
              <a:rPr lang="en-US" dirty="0"/>
              <a:t>Not all actions are necessarily executed in each phase</a:t>
            </a:r>
          </a:p>
          <a:p>
            <a:r>
              <a:rPr lang="en-US" dirty="0"/>
              <a:t>In this way Maven offers a skeleton along which your own build logic can be oriented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Phases of a standard Maven build</a:t>
            </a:r>
          </a:p>
        </p:txBody>
      </p:sp>
    </p:spTree>
    <p:extLst>
      <p:ext uri="{BB962C8B-B14F-4D97-AF65-F5344CB8AC3E}">
        <p14:creationId xmlns:p14="http://schemas.microsoft.com/office/powerpoint/2010/main" val="3706216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Tool - </a:t>
            </a:r>
            <a:r>
              <a:rPr lang="en-US" dirty="0" smtClean="0"/>
              <a:t>Maven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3506196" cy="4610098"/>
          </a:xfrm>
        </p:spPr>
        <p:txBody>
          <a:bodyPr>
            <a:normAutofit/>
          </a:bodyPr>
          <a:lstStyle/>
          <a:p>
            <a:r>
              <a:rPr lang="en-US" dirty="0"/>
              <a:t>Standardized phases, the commands for the compilation and testing of software are the same in each Maven project: </a:t>
            </a:r>
          </a:p>
          <a:p>
            <a:r>
              <a:rPr lang="en-US" i="1" dirty="0" err="1"/>
              <a:t>mvn</a:t>
            </a:r>
            <a:r>
              <a:rPr lang="en-US" i="1" dirty="0"/>
              <a:t> package </a:t>
            </a:r>
            <a:r>
              <a:rPr lang="en-US" dirty="0"/>
              <a:t>executes all phases up to packaging and creates a build </a:t>
            </a:r>
          </a:p>
          <a:p>
            <a:r>
              <a:rPr lang="en-US" i="1" dirty="0" err="1"/>
              <a:t>mvn</a:t>
            </a:r>
            <a:r>
              <a:rPr lang="en-US" i="1" dirty="0"/>
              <a:t> test</a:t>
            </a:r>
            <a:r>
              <a:rPr lang="en-US" dirty="0"/>
              <a:t> stops at the phase “test.”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Phases of a standard Maven build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4363935" y="1753026"/>
            <a:ext cx="7182803" cy="4839344"/>
            <a:chOff x="4343400" y="1866256"/>
            <a:chExt cx="7738918" cy="4939788"/>
          </a:xfrm>
        </p:grpSpPr>
        <p:sp>
          <p:nvSpPr>
            <p:cNvPr id="7" name="Rounded Rectangle 6"/>
            <p:cNvSpPr/>
            <p:nvPr/>
          </p:nvSpPr>
          <p:spPr>
            <a:xfrm>
              <a:off x="4343400" y="1866256"/>
              <a:ext cx="1905000" cy="4352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validate</a:t>
              </a:r>
              <a:endParaRPr 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855593" y="2418792"/>
              <a:ext cx="1905000" cy="4352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compile</a:t>
              </a:r>
              <a:endParaRPr 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77099" y="5270104"/>
              <a:ext cx="1905000" cy="4352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verify</a:t>
              </a:r>
              <a:endParaRPr 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277099" y="2971328"/>
              <a:ext cx="1905000" cy="4352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test-compile</a:t>
              </a:r>
              <a:endParaRPr 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8713093" y="3544564"/>
              <a:ext cx="1905000" cy="4352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package</a:t>
              </a:r>
              <a:endParaRPr 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177318" y="4147263"/>
              <a:ext cx="1905000" cy="4352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integration test</a:t>
              </a:r>
              <a:endParaRPr 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358597" y="6370814"/>
              <a:ext cx="1905000" cy="4352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deploy</a:t>
              </a:r>
              <a:endParaRPr 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855593" y="5818278"/>
              <a:ext cx="1905000" cy="4352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install</a:t>
              </a:r>
              <a:endParaRPr 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22" name="Curved Connector 21"/>
            <p:cNvCxnSpPr/>
            <p:nvPr/>
          </p:nvCxnSpPr>
          <p:spPr>
            <a:xfrm rot="16200000" flipH="1">
              <a:off x="6875138" y="2786981"/>
              <a:ext cx="334921" cy="469006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urved Connector 22"/>
            <p:cNvCxnSpPr>
              <a:endCxn id="10" idx="1"/>
            </p:cNvCxnSpPr>
            <p:nvPr/>
          </p:nvCxnSpPr>
          <p:spPr>
            <a:xfrm>
              <a:off x="5311097" y="2301486"/>
              <a:ext cx="544496" cy="33492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urved Connector 24"/>
            <p:cNvCxnSpPr>
              <a:endCxn id="13" idx="1"/>
            </p:cNvCxnSpPr>
            <p:nvPr/>
          </p:nvCxnSpPr>
          <p:spPr>
            <a:xfrm>
              <a:off x="8153401" y="3427258"/>
              <a:ext cx="559692" cy="334921"/>
            </a:xfrm>
            <a:prstGeom prst="curvedConnector3">
              <a:avLst>
                <a:gd name="adj1" fmla="val 32672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urved Connector 30"/>
            <p:cNvCxnSpPr>
              <a:stCxn id="11" idx="2"/>
              <a:endCxn id="16" idx="3"/>
            </p:cNvCxnSpPr>
            <p:nvPr/>
          </p:nvCxnSpPr>
          <p:spPr>
            <a:xfrm rot="5400000">
              <a:off x="7829817" y="5636110"/>
              <a:ext cx="330559" cy="46900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6368385" y="6148721"/>
              <a:ext cx="334921" cy="54449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8706166" y="4726292"/>
              <a:ext cx="1905000" cy="4352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post-integration test</a:t>
              </a:r>
            </a:p>
          </p:txBody>
        </p:sp>
        <p:cxnSp>
          <p:nvCxnSpPr>
            <p:cNvPr id="55" name="Curved Connector 54"/>
            <p:cNvCxnSpPr/>
            <p:nvPr/>
          </p:nvCxnSpPr>
          <p:spPr>
            <a:xfrm>
              <a:off x="10611166" y="3727953"/>
              <a:ext cx="511724" cy="430491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urved Connector 56"/>
            <p:cNvCxnSpPr>
              <a:endCxn id="48" idx="3"/>
            </p:cNvCxnSpPr>
            <p:nvPr/>
          </p:nvCxnSpPr>
          <p:spPr>
            <a:xfrm rot="10800000" flipV="1">
              <a:off x="10611167" y="4582501"/>
              <a:ext cx="518653" cy="361406"/>
            </a:xfrm>
            <a:prstGeom prst="curvedConnector3">
              <a:avLst>
                <a:gd name="adj1" fmla="val 20616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urved Connector 59"/>
            <p:cNvCxnSpPr>
              <a:endCxn id="11" idx="3"/>
            </p:cNvCxnSpPr>
            <p:nvPr/>
          </p:nvCxnSpPr>
          <p:spPr>
            <a:xfrm rot="10800000" flipV="1">
              <a:off x="9182100" y="5132571"/>
              <a:ext cx="476567" cy="355147"/>
            </a:xfrm>
            <a:prstGeom prst="curvedConnector3">
              <a:avLst>
                <a:gd name="adj1" fmla="val 1511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urved Connector 62"/>
            <p:cNvCxnSpPr/>
            <p:nvPr/>
          </p:nvCxnSpPr>
          <p:spPr>
            <a:xfrm rot="5400000">
              <a:off x="7829817" y="5636111"/>
              <a:ext cx="330559" cy="469006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urved Connector 63"/>
            <p:cNvCxnSpPr/>
            <p:nvPr/>
          </p:nvCxnSpPr>
          <p:spPr>
            <a:xfrm rot="5400000">
              <a:off x="6368385" y="6148722"/>
              <a:ext cx="334921" cy="544496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2802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Tool - </a:t>
            </a:r>
            <a:r>
              <a:rPr lang="en-US" dirty="0" smtClean="0"/>
              <a:t>Maven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Stands for Project Object Model </a:t>
            </a:r>
          </a:p>
          <a:p>
            <a:r>
              <a:rPr lang="en-US" dirty="0"/>
              <a:t>Describes a project </a:t>
            </a:r>
          </a:p>
          <a:p>
            <a:pPr lvl="1"/>
            <a:r>
              <a:rPr lang="en-US" dirty="0"/>
              <a:t>Name and Version </a:t>
            </a:r>
          </a:p>
          <a:p>
            <a:pPr lvl="1"/>
            <a:r>
              <a:rPr lang="en-US" dirty="0"/>
              <a:t>Artifact Type </a:t>
            </a:r>
          </a:p>
          <a:p>
            <a:pPr lvl="1"/>
            <a:r>
              <a:rPr lang="en-US" dirty="0"/>
              <a:t>Source Code Locations</a:t>
            </a:r>
          </a:p>
          <a:p>
            <a:pPr lvl="1"/>
            <a:r>
              <a:rPr lang="en-US" dirty="0"/>
              <a:t>Dependencies </a:t>
            </a:r>
          </a:p>
          <a:p>
            <a:pPr lvl="1"/>
            <a:r>
              <a:rPr lang="en-US" dirty="0"/>
              <a:t>Plugins </a:t>
            </a:r>
          </a:p>
          <a:p>
            <a:pPr lvl="1"/>
            <a:r>
              <a:rPr lang="en-US" dirty="0"/>
              <a:t>Profiles (Alternate build configurations) </a:t>
            </a:r>
          </a:p>
          <a:p>
            <a:pPr lvl="1"/>
            <a:r>
              <a:rPr lang="en-US" dirty="0"/>
              <a:t>Uses XML by Default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Maven POM</a:t>
            </a:r>
          </a:p>
        </p:txBody>
      </p:sp>
    </p:spTree>
    <p:extLst>
      <p:ext uri="{BB962C8B-B14F-4D97-AF65-F5344CB8AC3E}">
        <p14:creationId xmlns:p14="http://schemas.microsoft.com/office/powerpoint/2010/main" val="3508138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81</TotalTime>
  <Words>1281</Words>
  <Application>Microsoft Office PowerPoint</Application>
  <PresentationFormat>Widescreen</PresentationFormat>
  <Paragraphs>204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Helvetica</vt:lpstr>
      <vt:lpstr>Helvetica Light</vt:lpstr>
      <vt:lpstr>Office Theme</vt:lpstr>
      <vt:lpstr>PowerPoint Presentation</vt:lpstr>
      <vt:lpstr>Agenda</vt:lpstr>
      <vt:lpstr>Build Tool - Maven</vt:lpstr>
      <vt:lpstr>Build Tool - Maven</vt:lpstr>
      <vt:lpstr>Build Tool - Maven</vt:lpstr>
      <vt:lpstr>Build Tool - Maven</vt:lpstr>
      <vt:lpstr>Build Tool - Maven</vt:lpstr>
      <vt:lpstr>Build Tool - Maven</vt:lpstr>
      <vt:lpstr>Build Tool - Maven</vt:lpstr>
      <vt:lpstr>Build Tool - Maven</vt:lpstr>
      <vt:lpstr>Build Tool - Maven</vt:lpstr>
      <vt:lpstr>Build Tool - Maven</vt:lpstr>
      <vt:lpstr>Build Tool - Maven</vt:lpstr>
      <vt:lpstr>Build Tool - Gradle</vt:lpstr>
      <vt:lpstr>Build Tool - Gradle</vt:lpstr>
      <vt:lpstr>Build Tool - Gradle</vt:lpstr>
      <vt:lpstr>Build Tool - Gradle</vt:lpstr>
      <vt:lpstr>Build Tool - Gradle</vt:lpstr>
      <vt:lpstr>Build Tool - Gradle</vt:lpstr>
      <vt:lpstr>Build Tool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Sonika Rathi</dc:creator>
  <cp:lastModifiedBy>Sonika Rathi</cp:lastModifiedBy>
  <cp:revision>9</cp:revision>
  <dcterms:created xsi:type="dcterms:W3CDTF">2019-03-27T08:56:26Z</dcterms:created>
  <dcterms:modified xsi:type="dcterms:W3CDTF">2019-03-27T13:25:31Z</dcterms:modified>
</cp:coreProperties>
</file>